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383" r:id="rId3"/>
    <p:sldId id="257" r:id="rId4"/>
    <p:sldId id="362" r:id="rId5"/>
    <p:sldId id="382" r:id="rId6"/>
    <p:sldId id="376" r:id="rId7"/>
    <p:sldId id="374" r:id="rId8"/>
    <p:sldId id="288" r:id="rId9"/>
    <p:sldId id="379" r:id="rId10"/>
    <p:sldId id="377" r:id="rId11"/>
    <p:sldId id="375" r:id="rId12"/>
    <p:sldId id="292" r:id="rId13"/>
    <p:sldId id="29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Arial Black" panose="020B0A040201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oppins Light" panose="020B0604020202020204" charset="0"/>
      <p:regular r:id="rId24"/>
      <p:italic r:id="rId25"/>
    </p:embeddedFont>
    <p:embeddedFont>
      <p:font typeface="Poppins SemiBold" panose="020B0604020202020204" charset="0"/>
      <p:bold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6D3"/>
    <a:srgbClr val="4C45C5"/>
    <a:srgbClr val="BEE7FF"/>
    <a:srgbClr val="F4F4FF"/>
    <a:srgbClr val="9F48C5"/>
    <a:srgbClr val="D7D8D5"/>
    <a:srgbClr val="5792F8"/>
    <a:srgbClr val="6291F7"/>
    <a:srgbClr val="ED5F7A"/>
    <a:srgbClr val="FFE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3" autoAdjust="0"/>
    <p:restoredTop sz="94893" autoAdjust="0"/>
  </p:normalViewPr>
  <p:slideViewPr>
    <p:cSldViewPr snapToGrid="0">
      <p:cViewPr varScale="1">
        <p:scale>
          <a:sx n="68" d="100"/>
          <a:sy n="68" d="100"/>
        </p:scale>
        <p:origin x="756" y="4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1E5C8C36-2AEB-460B-B323-C4FC4009FA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DCB762C9-443D-4B29-8F7B-00E97217DEAD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DC079-E4AE-4438-836D-B3B09819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9" y="2576475"/>
            <a:ext cx="8686522" cy="3686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20C21-39F7-44A6-918C-F8F274EED8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41" y="776534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BA8248B1-938C-42E4-B1A4-DBC64D1DB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3F8D14E2-345D-4EC4-80F1-698CB06C511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CFFFD5-56CF-4385-8960-82F18427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>
            <a:off x="-1" y="4795958"/>
            <a:ext cx="5540002" cy="2062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9939F0-3767-4426-99FA-70D796DC0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>
            <a:off x="928517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7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0F5945D5-BAD2-448C-91FA-3F0D8FD30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E7005F-DF47-45B3-A415-09B82BF7B95E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2D5E93-1ED9-49FF-B869-99639845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>
            <a:off x="9087190" y="4227896"/>
            <a:ext cx="3104810" cy="26301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BE81CF-62C8-4096-98CD-A24F9678E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H="1">
            <a:off x="0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F9B3EBB2-D6C4-4358-BB19-E979AE423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CDA17652-01AE-425C-B7CC-DB3325B8048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03225A-D89B-404F-B2B9-6636D5B55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H="1">
            <a:off x="8847522" y="0"/>
            <a:ext cx="3344478" cy="24723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5F7024-C518-4AE2-9C64-A39AD686E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H="1" flipV="1">
            <a:off x="0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0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0C7BB235-50EB-47E6-8A97-D84174CB1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48F93A06-24B6-4D62-BBBA-C5AA09BC7EE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39EED2-4FFC-4C92-98A6-5601E942B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V="1">
            <a:off x="0" y="0"/>
            <a:ext cx="3581261" cy="26352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4F44B0-BECB-4B27-AFEE-DA03EE717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H="1">
            <a:off x="9356425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0256049-EA03-4D24-99ED-0F4ED3682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H="1">
            <a:off x="-1" y="0"/>
            <a:ext cx="3129155" cy="2108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432B78-E200-479B-8CFE-7612E0F82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H="1" flipV="1">
            <a:off x="9432625" y="5100872"/>
            <a:ext cx="2759375" cy="1757128"/>
          </a:xfrm>
          <a:prstGeom prst="rect">
            <a:avLst/>
          </a:prstGeom>
        </p:spPr>
      </p:pic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7A2055A4-257B-4890-AFA5-389865280E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189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7520E1C1-4069-4739-A8C4-C1E5D1D0C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FB8E86E7-273A-4049-99B5-E4C0489DF3B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3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E7B8B8B-FD17-4DB2-9B7B-6ECA0024A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 flipV="1">
            <a:off x="6651998" y="-1"/>
            <a:ext cx="5540002" cy="20620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CF1A30-37C1-40BA-82E5-62DC4EC22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V="1">
            <a:off x="-1" y="5586385"/>
            <a:ext cx="2906829" cy="1271615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842AFCE-65BA-4C63-8BAF-5B88DDB32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7220FAB0-B29C-4260-80FA-86437C3A92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4"/>
            <a:extLst>
              <a:ext uri="{FF2B5EF4-FFF2-40B4-BE49-F238E27FC236}">
                <a16:creationId xmlns:a16="http://schemas.microsoft.com/office/drawing/2014/main" id="{FABC2A14-3F6A-4EBD-BB5D-4477484D4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4AD7E1C2-8B66-46C2-9AA1-F3446924322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7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53FEC8DB-0FAF-4305-916E-18CA14D44B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E93854A3-4658-4350-B1D1-A0F274042C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5AC063C-3AFA-427A-BD81-DEB4B3C0EE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F553D48E-E9FC-42C2-B3DC-2EBF6D1FA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F87C1AD4-9B23-4A65-A5F1-4C104A9B109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CCA5E0-FE79-4941-AF34-263374D52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 flipV="1">
            <a:off x="0" y="0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BE42BE-182C-4299-B7B2-B3E030824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V="1">
            <a:off x="9324829" y="5633374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63C28D1-1678-4823-B4BF-69430108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V="1">
            <a:off x="0" y="4385618"/>
            <a:ext cx="3344478" cy="24723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A8EAE2-97B7-4665-BF9C-21A53A424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8974041" y="0"/>
            <a:ext cx="3217959" cy="1757128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181B12C-E6E9-40B0-97C8-67E0EB2E3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50337F9A-7818-48E4-A170-2C66D2E49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2E3062D7-8F23-4599-9E03-B1A17FE888D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7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D4F7526-B15D-485F-BAE0-B9B7E10F1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>
            <a:off x="8610739" y="4222738"/>
            <a:ext cx="3581261" cy="26352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92D9E-BAF3-4003-A8DC-3F54584FB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V="1">
            <a:off x="0" y="0"/>
            <a:ext cx="2835575" cy="1757128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26AC6276-232C-4694-905E-000ADF9BD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78C068C9-DF24-4D6D-8439-AE7DD6E568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ED6E98AC-D6EF-41CC-A89B-356193243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9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E657DB8-05DA-47F0-8411-6986D2686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V="1">
            <a:off x="9062845" y="4749800"/>
            <a:ext cx="3129155" cy="2108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BE5FB-613D-4ED0-89B6-73985028E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>
            <a:off x="-1" y="0"/>
            <a:ext cx="2759375" cy="1757128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74258691-FBA0-48A1-8E4A-777E5E7F2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A25BB026-B338-4CB6-83EF-895D8ACEE39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그림 개체 틀 5">
            <a:extLst>
              <a:ext uri="{FF2B5EF4-FFF2-40B4-BE49-F238E27FC236}">
                <a16:creationId xmlns:a16="http://schemas.microsoft.com/office/drawing/2014/main" id="{B6558A50-3D8D-4C80-99F9-B4B25BFDBF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9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F8900F21-CCE3-4DB7-BF51-76AE56F0D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A3F2033A-E827-4A85-8DB0-2D6B42A31F3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8A924F-54D1-4C99-A45B-9ECCB6F9C5E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6625" y="3113340"/>
            <a:ext cx="8686522" cy="36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058424-7F2E-49BE-9F5C-FB0359D80CD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058" y="56477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871F4D6-F855-4E59-BDD9-473BFA3C2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V="1">
            <a:off x="-1" y="-1"/>
            <a:ext cx="5540002" cy="20620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AA57FA-29BA-478D-9145-FE6AA901D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 flipV="1">
            <a:off x="9285171" y="5586385"/>
            <a:ext cx="2906829" cy="1271615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id="{7E1ABCE7-D4B9-40BE-9FA5-9AB582656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8A60E5D0-A772-4E37-BE7E-0BAECD55B13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754C9DD3-0FA8-447D-B8E3-85F97AEFB1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10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516C645C-CDA6-41D1-9E44-6DBB7A2CC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E5C51E2-D8B1-4D98-81C9-7CF504A606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4ECAF17-09DC-40BA-861E-DF6154094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3A2B02EE-463F-428C-B197-49C8E870CCB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621ACDF7-36B4-4CCB-8660-E06DEE21D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08DC3B0-A83B-46F4-A4B8-4EEA3924C524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3932AA-B648-4A8E-9447-7C674FF14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2"/>
          <a:stretch/>
        </p:blipFill>
        <p:spPr>
          <a:xfrm flipV="1">
            <a:off x="896090" y="0"/>
            <a:ext cx="8686522" cy="3182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BB9A90-71FB-44D9-9F33-B499951E9C9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86299" y="506972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8CC5D089-4167-4C6B-8D72-347D4DDEB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105952C7-0126-4357-8EA5-F5CB51B9BF5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58F82F-2EB2-4C3C-BBC6-8263EE5BFC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505478" y="199019"/>
            <a:ext cx="8686522" cy="36863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1CCB8C-285E-4485-B57E-6180751A3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9" r="2189"/>
          <a:stretch/>
        </p:blipFill>
        <p:spPr>
          <a:xfrm flipH="1" flipV="1">
            <a:off x="0" y="5278328"/>
            <a:ext cx="3871407" cy="1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7C1E2E64-2A68-4361-8EEE-6AE93A4F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60204D61-1C50-44AA-BA30-6FF000FF51C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EB8322-AFF1-4918-8900-A80CEB86E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>
            <a:off x="6651998" y="4795958"/>
            <a:ext cx="5540002" cy="20620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8F69D2-C88B-4FEF-9B11-B7170E276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>
            <a:off x="-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8861F124-4D4F-4D85-937A-91949FB8B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66188E9-E046-4403-9D64-9EE7C552748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81C033-F2D5-4CB1-8A7F-78693C23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>
            <a:off x="0" y="4227896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AFDC70-30B1-4A9F-B4A1-337ECD6D3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>
            <a:off x="9324829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C0BD4A3C-2027-48C8-8466-26055B515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4EEA45-7AFA-4917-9C95-B5D07257E78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3B074-7D43-4F01-8DF2-DEDEDC47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>
            <a:off x="0" y="0"/>
            <a:ext cx="3344478" cy="2472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637C75-81A7-4D11-A2F8-2A4153450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V="1">
            <a:off x="8974041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70301606-FB4B-4D56-A307-FFB99817B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106C4227-08BA-42E1-B63C-17648A9438B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2472BE-1544-40FE-AAA5-32443C9DC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 flipV="1">
            <a:off x="8610739" y="0"/>
            <a:ext cx="3581261" cy="2635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35A22A-EFBD-440B-8A9B-830EA52D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>
            <a:off x="0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53B3E1A5-B212-4BEF-A1E9-4E6B65FFA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BDB4D5B3-535C-494C-8406-810CDDF6FB93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A9D937-112C-4AA5-9DE1-C66FB9F74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>
            <a:off x="9062845" y="0"/>
            <a:ext cx="3129155" cy="210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3B452D-BC28-48DF-B224-94A361A52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V="1">
            <a:off x="-1" y="5100872"/>
            <a:ext cx="27593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9" r:id="rId2"/>
    <p:sldLayoutId id="2147483690" r:id="rId3"/>
    <p:sldLayoutId id="2147483691" r:id="rId4"/>
    <p:sldLayoutId id="2147483688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1BDFB-62FF-4866-8A0C-3DAE0C133E8B}"/>
              </a:ext>
            </a:extLst>
          </p:cNvPr>
          <p:cNvSpPr txBox="1"/>
          <p:nvPr/>
        </p:nvSpPr>
        <p:spPr>
          <a:xfrm>
            <a:off x="2104725" y="2514669"/>
            <a:ext cx="79825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pt-BR" sz="6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𝑺𝑷 𝑽𝒂𝒈𝒂 𝑰𝒏𝒕𝒆𝒍𝒊𝒈𝒆𝒏𝒕𝒆</a:t>
            </a:r>
            <a:endParaRPr lang="pt-BR" altLang="ko-KR" sz="6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97B2CD-8BC4-4114-8B6F-BDB496D47D7C}"/>
              </a:ext>
            </a:extLst>
          </p:cNvPr>
          <p:cNvSpPr/>
          <p:nvPr/>
        </p:nvSpPr>
        <p:spPr>
          <a:xfrm>
            <a:off x="3458678" y="1393324"/>
            <a:ext cx="5274644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Poppins SemiBold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1B24C-0D59-4B93-8709-271C4D5B7AB6}"/>
              </a:ext>
            </a:extLst>
          </p:cNvPr>
          <p:cNvSpPr/>
          <p:nvPr/>
        </p:nvSpPr>
        <p:spPr>
          <a:xfrm>
            <a:off x="4766945" y="1530895"/>
            <a:ext cx="2656996" cy="369332"/>
          </a:xfrm>
          <a:prstGeom prst="rect">
            <a:avLst/>
          </a:prstGeom>
        </p:spPr>
        <p:txBody>
          <a:bodyPr wrap="square" lIns="91440" tIns="45720" rIns="91440" bIns="45720" anchor="ctr" anchorCtr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FCE993-D678-F84C-D43D-B4D8C856D626}"/>
              </a:ext>
            </a:extLst>
          </p:cNvPr>
          <p:cNvSpPr txBox="1"/>
          <p:nvPr/>
        </p:nvSpPr>
        <p:spPr>
          <a:xfrm>
            <a:off x="4236720" y="1458724"/>
            <a:ext cx="6096000" cy="89255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aseline="0" dirty="0">
                <a:solidFill>
                  <a:srgbClr val="FFFFFF"/>
                </a:solidFill>
                <a:latin typeface="Times New Roman"/>
              </a:rPr>
              <a:t>Impacto e Viabilidade</a:t>
            </a:r>
            <a:endParaRPr lang="pt-BR" dirty="0"/>
          </a:p>
          <a:p>
            <a:pPr algn="ctr"/>
            <a:endParaRPr lang="pt-BR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E51102-8EF5-53B3-CA50-CF9A18A158B4}"/>
              </a:ext>
            </a:extLst>
          </p:cNvPr>
          <p:cNvSpPr>
            <a:spLocks noGrp="1"/>
          </p:cNvSpPr>
          <p:nvPr/>
        </p:nvSpPr>
        <p:spPr>
          <a:xfrm>
            <a:off x="4301667" y="2559227"/>
            <a:ext cx="6471920" cy="305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Redução de 15 min</a:t>
            </a:r>
            <a:r>
              <a:rPr lang="pt-BR"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utos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na busca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por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vagas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Aumento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na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arrecadação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municipal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Menos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emissão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de CO2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Privacidade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garantida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(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sem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imagens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ou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placas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pt-BR" sz="2000" dirty="0">
              <a:latin typeface="Times New Roman"/>
              <a:cs typeface="Times New Roman"/>
            </a:endParaRPr>
          </a:p>
        </p:txBody>
      </p:sp>
      <p:sp>
        <p:nvSpPr>
          <p:cNvPr id="6" name="직사각형 18">
            <a:extLst>
              <a:ext uri="{FF2B5EF4-FFF2-40B4-BE49-F238E27FC236}">
                <a16:creationId xmlns:a16="http://schemas.microsoft.com/office/drawing/2014/main" id="{758D3F71-CD24-7CF2-F8E9-F6682BA0D785}"/>
              </a:ext>
            </a:extLst>
          </p:cNvPr>
          <p:cNvSpPr/>
          <p:nvPr/>
        </p:nvSpPr>
        <p:spPr>
          <a:xfrm>
            <a:off x="3808826" y="255861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35">
            <a:extLst>
              <a:ext uri="{FF2B5EF4-FFF2-40B4-BE49-F238E27FC236}">
                <a16:creationId xmlns:a16="http://schemas.microsoft.com/office/drawing/2014/main" id="{718394AD-E5E0-A1BD-2151-535CB51B87F1}"/>
              </a:ext>
            </a:extLst>
          </p:cNvPr>
          <p:cNvSpPr/>
          <p:nvPr/>
        </p:nvSpPr>
        <p:spPr>
          <a:xfrm>
            <a:off x="3813560" y="33319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C101616D-D8E1-703D-60D4-C88145915B59}"/>
              </a:ext>
            </a:extLst>
          </p:cNvPr>
          <p:cNvSpPr/>
          <p:nvPr/>
        </p:nvSpPr>
        <p:spPr>
          <a:xfrm>
            <a:off x="3808826" y="404916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38">
            <a:extLst>
              <a:ext uri="{FF2B5EF4-FFF2-40B4-BE49-F238E27FC236}">
                <a16:creationId xmlns:a16="http://schemas.microsoft.com/office/drawing/2014/main" id="{38AC3199-E7D0-A2CA-64D5-CA50DFD765C6}"/>
              </a:ext>
            </a:extLst>
          </p:cNvPr>
          <p:cNvSpPr/>
          <p:nvPr/>
        </p:nvSpPr>
        <p:spPr>
          <a:xfrm>
            <a:off x="3808826" y="4801002"/>
            <a:ext cx="809830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44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43DE0-2EE0-4CE1-9BF9-5CF2C70009A2}"/>
              </a:ext>
            </a:extLst>
          </p:cNvPr>
          <p:cNvSpPr txBox="1"/>
          <p:nvPr/>
        </p:nvSpPr>
        <p:spPr>
          <a:xfrm>
            <a:off x="599441" y="5725163"/>
            <a:ext cx="4307840" cy="822305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Retorno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5,2 meses</a:t>
            </a:r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4678C-C9E9-492D-B6BB-6AC5DFAF3789}"/>
              </a:ext>
            </a:extLst>
          </p:cNvPr>
          <p:cNvSpPr txBox="1"/>
          <p:nvPr/>
        </p:nvSpPr>
        <p:spPr>
          <a:xfrm>
            <a:off x="5120640" y="1883306"/>
            <a:ext cx="5435601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R$ 333.000,00 (500 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vagas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861DC4-14B1-453E-9A9B-00F1A005E9D9}"/>
              </a:ext>
            </a:extLst>
          </p:cNvPr>
          <p:cNvSpPr/>
          <p:nvPr/>
        </p:nvSpPr>
        <p:spPr>
          <a:xfrm>
            <a:off x="599441" y="1785496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CAPEX total</a:t>
            </a:r>
            <a:endParaRPr lang="pt-B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07E3B-7C99-4FDF-8651-61CF23C3F61E}"/>
              </a:ext>
            </a:extLst>
          </p:cNvPr>
          <p:cNvSpPr txBox="1"/>
          <p:nvPr/>
        </p:nvSpPr>
        <p:spPr>
          <a:xfrm>
            <a:off x="5130800" y="3274591"/>
            <a:ext cx="543560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R$ 5.800,00</a:t>
            </a:r>
            <a:endParaRPr lang="pt-BR">
              <a:solidFill>
                <a:schemeClr val="bg1"/>
              </a:solidFill>
              <a:latin typeface="Times New Roman"/>
              <a:cs typeface="Poppins Ligh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1B14DD-8D92-42B9-B812-C8A100DE1040}"/>
              </a:ext>
            </a:extLst>
          </p:cNvPr>
          <p:cNvSpPr/>
          <p:nvPr/>
        </p:nvSpPr>
        <p:spPr>
          <a:xfrm>
            <a:off x="599441" y="3115821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OPEX mensal</a:t>
            </a:r>
            <a:endParaRPr lang="pt-BR" altLang="ko-K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1DBB0-DCCB-4A89-B1F3-415FB4697C1A}"/>
              </a:ext>
            </a:extLst>
          </p:cNvPr>
          <p:cNvSpPr txBox="1"/>
          <p:nvPr/>
        </p:nvSpPr>
        <p:spPr>
          <a:xfrm>
            <a:off x="5120640" y="4625236"/>
            <a:ext cx="5435601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R$ 69.960,00/</a:t>
            </a:r>
            <a:r>
              <a:rPr lang="en-US" sz="32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mês</a:t>
            </a:r>
            <a:endParaRPr lang="en-US" sz="3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AA2488-5225-4402-B7D7-D85F2EC0AD42}"/>
              </a:ext>
            </a:extLst>
          </p:cNvPr>
          <p:cNvSpPr/>
          <p:nvPr/>
        </p:nvSpPr>
        <p:spPr>
          <a:xfrm>
            <a:off x="599441" y="4486786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Receita</a:t>
            </a:r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8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recuperada</a:t>
            </a:r>
            <a:endParaRPr lang="pt-BR" sz="2800" err="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D66D5189-321D-5100-33B0-257A7ED8F4D8}"/>
              </a:ext>
            </a:extLst>
          </p:cNvPr>
          <p:cNvSpPr txBox="1"/>
          <p:nvPr/>
        </p:nvSpPr>
        <p:spPr>
          <a:xfrm>
            <a:off x="1757681" y="629923"/>
            <a:ext cx="8940800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 err="1">
                <a:solidFill>
                  <a:schemeClr val="bg1"/>
                </a:solidFill>
                <a:latin typeface="Times New Roman"/>
                <a:cs typeface="Arial"/>
              </a:rPr>
              <a:t>Viabilidade</a:t>
            </a:r>
            <a:r>
              <a:rPr lang="en-US" altLang="ko-KR" sz="2800" dirty="0">
                <a:solidFill>
                  <a:schemeClr val="bg1"/>
                </a:solidFill>
                <a:latin typeface="Times New Roman"/>
                <a:cs typeface="Arial"/>
              </a:rPr>
              <a:t> Economica</a:t>
            </a:r>
            <a:endParaRPr lang="en-US" altLang="ko-K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3CD493C-4BF3-0AE1-07C2-6F392EF4DEF4}"/>
              </a:ext>
            </a:extLst>
          </p:cNvPr>
          <p:cNvSpPr txBox="1"/>
          <p:nvPr/>
        </p:nvSpPr>
        <p:spPr>
          <a:xfrm>
            <a:off x="5130800" y="5844435"/>
            <a:ext cx="543560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R$ 333.000 / R$ 64.160)</a:t>
            </a:r>
            <a:endParaRPr lang="en-US" sz="3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7973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0AD0-D6A9-FA2D-085C-2DC894A37B89}"/>
              </a:ext>
            </a:extLst>
          </p:cNvPr>
          <p:cNvSpPr>
            <a:spLocks noGrp="1"/>
          </p:cNvSpPr>
          <p:nvPr/>
        </p:nvSpPr>
        <p:spPr>
          <a:xfrm>
            <a:off x="1624314" y="6990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800" dirty="0">
                <a:solidFill>
                  <a:schemeClr val="bg1"/>
                </a:solidFill>
                <a:latin typeface="Times New Roman"/>
                <a:cs typeface="Times New Roman"/>
              </a:rPr>
              <a:t>Conclusão</a:t>
            </a:r>
            <a:endParaRPr lang="pt-BR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759F-8A7E-C19B-AEBF-7F64120197C4}"/>
              </a:ext>
            </a:extLst>
          </p:cNvPr>
          <p:cNvSpPr>
            <a:spLocks noGrp="1"/>
          </p:cNvSpPr>
          <p:nvPr/>
        </p:nvSpPr>
        <p:spPr>
          <a:xfrm>
            <a:off x="3331580" y="2776959"/>
            <a:ext cx="5334000" cy="2128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Projeto viável, escalável 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sustentável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Melhora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mobilidade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qualidade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vida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Tecnologia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pronta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para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implantação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540">
            <a:extLst>
              <a:ext uri="{FF2B5EF4-FFF2-40B4-BE49-F238E27FC236}">
                <a16:creationId xmlns:a16="http://schemas.microsoft.com/office/drawing/2014/main" id="{715E996D-E058-A6FB-C4EA-F76B62A9A800}"/>
              </a:ext>
            </a:extLst>
          </p:cNvPr>
          <p:cNvSpPr txBox="1"/>
          <p:nvPr/>
        </p:nvSpPr>
        <p:spPr>
          <a:xfrm>
            <a:off x="2129126" y="942593"/>
            <a:ext cx="7222548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375B1-3A83-478F-AC43-801D9B3FAF22}"/>
              </a:ext>
            </a:extLst>
          </p:cNvPr>
          <p:cNvSpPr txBox="1"/>
          <p:nvPr/>
        </p:nvSpPr>
        <p:spPr>
          <a:xfrm>
            <a:off x="2895600" y="2828835"/>
            <a:ext cx="6400800" cy="1200329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 err="1">
                <a:solidFill>
                  <a:schemeClr val="bg1"/>
                </a:solidFill>
                <a:cs typeface="Arial"/>
              </a:rPr>
              <a:t>Obrigado</a:t>
            </a:r>
            <a:r>
              <a:rPr lang="en-US" altLang="ko-KR" sz="7200" dirty="0">
                <a:solidFill>
                  <a:schemeClr val="bg1"/>
                </a:solidFill>
                <a:cs typeface="Arial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1BDFB-62FF-4866-8A0C-3DAE0C133E8B}"/>
              </a:ext>
            </a:extLst>
          </p:cNvPr>
          <p:cNvSpPr txBox="1"/>
          <p:nvPr/>
        </p:nvSpPr>
        <p:spPr>
          <a:xfrm>
            <a:off x="2493498" y="1505396"/>
            <a:ext cx="7205003" cy="384720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pt-BR" altLang="ko-KR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Membros</a:t>
            </a:r>
          </a:p>
          <a:p>
            <a:pPr algn="ctr"/>
            <a:endParaRPr lang="pt-BR" altLang="ko-KR" sz="32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ko-KR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Pablo 825163816</a:t>
            </a:r>
          </a:p>
          <a:p>
            <a:pPr algn="ctr"/>
            <a:endParaRPr lang="pt-BR" altLang="ko-KR" sz="2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ko-KR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Pedro 825115359</a:t>
            </a:r>
          </a:p>
          <a:p>
            <a:pPr algn="ctr"/>
            <a:endParaRPr lang="pt-BR" altLang="ko-KR" sz="2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ko-KR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Kauã</a:t>
            </a:r>
            <a:r>
              <a:rPr lang="pt-BR" altLang="ko-KR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Barbosa 825131165</a:t>
            </a:r>
          </a:p>
          <a:p>
            <a:pPr algn="ctr"/>
            <a:endParaRPr lang="pt-BR" altLang="ko-KR" sz="2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ko-KR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Rodrigues 825151985</a:t>
            </a:r>
          </a:p>
          <a:p>
            <a:pPr algn="ctr"/>
            <a:endParaRPr lang="pt-BR" altLang="ko-KR" sz="2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ko-KR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Vitor Rodrigues 825142887 </a:t>
            </a:r>
          </a:p>
        </p:txBody>
      </p:sp>
    </p:spTree>
    <p:extLst>
      <p:ext uri="{BB962C8B-B14F-4D97-AF65-F5344CB8AC3E}">
        <p14:creationId xmlns:p14="http://schemas.microsoft.com/office/powerpoint/2010/main" val="82693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059B6-3521-41F7-B502-0E9364ABE7E4}"/>
              </a:ext>
            </a:extLst>
          </p:cNvPr>
          <p:cNvSpPr/>
          <p:nvPr/>
        </p:nvSpPr>
        <p:spPr>
          <a:xfrm>
            <a:off x="2660746" y="285325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EDF3BC-2713-4FA5-B255-2E5009E06244}"/>
              </a:ext>
            </a:extLst>
          </p:cNvPr>
          <p:cNvSpPr/>
          <p:nvPr/>
        </p:nvSpPr>
        <p:spPr>
          <a:xfrm>
            <a:off x="2665480" y="35046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BA5C8-AE20-4552-A108-66222A969F86}"/>
              </a:ext>
            </a:extLst>
          </p:cNvPr>
          <p:cNvSpPr/>
          <p:nvPr/>
        </p:nvSpPr>
        <p:spPr>
          <a:xfrm>
            <a:off x="2660746" y="41101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3065B-2B1D-44E4-82FB-21CE04693DA3}"/>
              </a:ext>
            </a:extLst>
          </p:cNvPr>
          <p:cNvSpPr txBox="1"/>
          <p:nvPr/>
        </p:nvSpPr>
        <p:spPr>
          <a:xfrm>
            <a:off x="2006598" y="1477968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INTRODUÇÃO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3" name="직사각형 2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3195476" y="2852973"/>
            <a:ext cx="7007138" cy="31700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Crescimento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da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frota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SP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gera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desafios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de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mobilidade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Tráfego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parasita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até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30% do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trânsito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procurando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vaga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Zona Azul Digital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informa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disponibilidade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Poppins SemiBold"/>
              <a:ea typeface="Calibri"/>
              <a:cs typeface="Poppins SemiBold"/>
            </a:endParaRPr>
          </a:p>
          <a:p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altLang="ko-KR" sz="2400" dirty="0">
              <a:latin typeface="+mj-lt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7D6A1488-A151-4391-B357-A82B828B7B74}"/>
              </a:ext>
            </a:extLst>
          </p:cNvPr>
          <p:cNvSpPr/>
          <p:nvPr/>
        </p:nvSpPr>
        <p:spPr>
          <a:xfrm>
            <a:off x="1943762" y="2099358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D8EAF6-6848-46D0-8A64-C6156C5C1578}"/>
              </a:ext>
            </a:extLst>
          </p:cNvPr>
          <p:cNvSpPr/>
          <p:nvPr/>
        </p:nvSpPr>
        <p:spPr>
          <a:xfrm>
            <a:off x="1948689" y="3206798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681857-1F17-4CDC-875B-8C016BC10130}"/>
              </a:ext>
            </a:extLst>
          </p:cNvPr>
          <p:cNvGrpSpPr/>
          <p:nvPr/>
        </p:nvGrpSpPr>
        <p:grpSpPr>
          <a:xfrm>
            <a:off x="2263178" y="2361269"/>
            <a:ext cx="327164" cy="326763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737BC08-A5ED-4EE9-9609-456A3055E95D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FA94775-234C-43FE-A572-20AA47AD0DC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B0F8C9-41E8-4E39-BDFC-5AC8905BF6D4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7AD871-46B4-4E6E-A172-7BEA79F6413C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9024B18-BB52-4BE1-BD28-6C88B8119F7A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163E52D-B6B7-4297-A40E-6714312127AD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8FA7509-B22D-4D60-BA12-82944B18DB14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75B3D24-47DB-493E-9FE5-40F525D01AA4}"/>
              </a:ext>
            </a:extLst>
          </p:cNvPr>
          <p:cNvGrpSpPr/>
          <p:nvPr/>
        </p:nvGrpSpPr>
        <p:grpSpPr>
          <a:xfrm>
            <a:off x="2253959" y="3491864"/>
            <a:ext cx="328687" cy="328687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9441ECF-0CEF-4C99-9C7C-A15E79B0D1D9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04DE68AE-D9C7-4344-A5D1-47C71E12E2A0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7E9CD1D-535D-4661-AFE9-935BEFBC1841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61FA3FE-D193-4445-BBF8-A8BB89C9C649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3C5DD3A-8563-4DB2-A6F8-812AC988CD28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62ACA20F-27E7-4A6D-B3F9-F9ECADF44833}"/>
              </a:ext>
            </a:extLst>
          </p:cNvPr>
          <p:cNvSpPr/>
          <p:nvPr/>
        </p:nvSpPr>
        <p:spPr>
          <a:xfrm>
            <a:off x="1974242" y="4353734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A6C6124-0B15-4BE6-A877-1EFAD3D5FA15}"/>
              </a:ext>
            </a:extLst>
          </p:cNvPr>
          <p:cNvGrpSpPr/>
          <p:nvPr/>
        </p:nvGrpSpPr>
        <p:grpSpPr>
          <a:xfrm>
            <a:off x="2206607" y="4645620"/>
            <a:ext cx="328448" cy="314819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B800B49-3613-45A3-893E-994E69FE6AC8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DDC4FE1-3DF0-44E0-B1E5-82AC4E030A42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F84487F-FF1E-4E1B-A39B-4CBBEDDE25AD}"/>
              </a:ext>
            </a:extLst>
          </p:cNvPr>
          <p:cNvSpPr txBox="1"/>
          <p:nvPr/>
        </p:nvSpPr>
        <p:spPr>
          <a:xfrm>
            <a:off x="2006598" y="1132872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latin typeface="Times New Roman"/>
                <a:cs typeface="Times New Roman"/>
              </a:rPr>
              <a:t>PROBLEMAS ESCOLHIDOS</a:t>
            </a:r>
            <a:endParaRPr lang="pt-BR" altLang="ko-KR" dirty="0"/>
          </a:p>
        </p:txBody>
      </p:sp>
      <p:sp>
        <p:nvSpPr>
          <p:cNvPr id="2" name="직사각형 16">
            <a:extLst>
              <a:ext uri="{FF2B5EF4-FFF2-40B4-BE49-F238E27FC236}">
                <a16:creationId xmlns:a16="http://schemas.microsoft.com/office/drawing/2014/main" id="{FB903626-67D6-412F-B26B-98D15540E6BF}"/>
              </a:ext>
            </a:extLst>
          </p:cNvPr>
          <p:cNvSpPr/>
          <p:nvPr/>
        </p:nvSpPr>
        <p:spPr>
          <a:xfrm>
            <a:off x="3052040" y="3374952"/>
            <a:ext cx="56510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Aumento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congestionamento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emissões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pPr algn="ctr"/>
            <a:endParaRPr lang="en-US" altLang="ko-KR" sz="2000" dirty="0">
              <a:latin typeface="Times New Roman"/>
              <a:cs typeface="Poppins SemiBold"/>
            </a:endParaRPr>
          </a:p>
        </p:txBody>
      </p:sp>
      <p:sp>
        <p:nvSpPr>
          <p:cNvPr id="3" name="직사각형 26">
            <a:extLst>
              <a:ext uri="{FF2B5EF4-FFF2-40B4-BE49-F238E27FC236}">
                <a16:creationId xmlns:a16="http://schemas.microsoft.com/office/drawing/2014/main" id="{6F7751C1-F709-4CC5-A393-0FD55F20A8D9}"/>
              </a:ext>
            </a:extLst>
          </p:cNvPr>
          <p:cNvSpPr/>
          <p:nvPr/>
        </p:nvSpPr>
        <p:spPr>
          <a:xfrm>
            <a:off x="2843851" y="2338632"/>
            <a:ext cx="56612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Falta 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tempo real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sobre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vagas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ea typeface="Arial Unicode MS"/>
              <a:cs typeface="Poppins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D5EA50-B7A8-99C8-BAD7-CA68130F5925}"/>
              </a:ext>
            </a:extLst>
          </p:cNvPr>
          <p:cNvSpPr txBox="1"/>
          <p:nvPr/>
        </p:nvSpPr>
        <p:spPr>
          <a:xfrm>
            <a:off x="3048000" y="4536440"/>
            <a:ext cx="5659120" cy="9848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Gestão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atual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depende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baseline="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fiscalização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manual.</a:t>
            </a:r>
            <a:endParaRPr lang="pt-BR" dirty="0">
              <a:solidFill>
                <a:schemeClr val="bg1"/>
              </a:solidFill>
              <a:cs typeface="Poppins Light"/>
            </a:endParaRPr>
          </a:p>
          <a:p>
            <a:pPr marL="228600" lvl="0" indent="-228600">
              <a:buFont typeface="Arial"/>
              <a:buChar char="•"/>
            </a:pPr>
            <a:endParaRPr lang="en-US" sz="2000" dirty="0">
              <a:latin typeface="Calibri"/>
              <a:ea typeface="Arial"/>
              <a:cs typeface="Arial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65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DF23117-6715-477B-88DD-D3AA7310D1BE}"/>
              </a:ext>
            </a:extLst>
          </p:cNvPr>
          <p:cNvSpPr txBox="1"/>
          <p:nvPr/>
        </p:nvSpPr>
        <p:spPr>
          <a:xfrm>
            <a:off x="2998843" y="970780"/>
            <a:ext cx="6194314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JUSTIFICATIVA</a:t>
            </a:r>
            <a:endParaRPr lang="en-US" altLang="ko-KR" sz="2800" dirty="0">
              <a:latin typeface="Times New Roman"/>
            </a:endParaRPr>
          </a:p>
        </p:txBody>
      </p:sp>
      <p:sp>
        <p:nvSpPr>
          <p:cNvPr id="2" name="직사각형 42">
            <a:extLst>
              <a:ext uri="{FF2B5EF4-FFF2-40B4-BE49-F238E27FC236}">
                <a16:creationId xmlns:a16="http://schemas.microsoft.com/office/drawing/2014/main" id="{74E711CA-73F9-47A1-972D-3F95F51B5791}"/>
              </a:ext>
            </a:extLst>
          </p:cNvPr>
          <p:cNvSpPr/>
          <p:nvPr/>
        </p:nvSpPr>
        <p:spPr>
          <a:xfrm>
            <a:off x="3785751" y="2401747"/>
            <a:ext cx="5498092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SP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avançar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Smart City.</a:t>
            </a:r>
            <a:endParaRPr lang="pt-BR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Sensoriamento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físico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otimiza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mobilidade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Melhora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a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eficiência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reduz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impactos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ambientais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</a:p>
          <a:p>
            <a:pPr marL="342900" indent="-342900">
              <a:buFont typeface="Arial,Sans-Serif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직사각형 18">
            <a:extLst>
              <a:ext uri="{FF2B5EF4-FFF2-40B4-BE49-F238E27FC236}">
                <a16:creationId xmlns:a16="http://schemas.microsoft.com/office/drawing/2014/main" id="{BAF31DE5-888D-482A-85EB-880C72A10FDC}"/>
              </a:ext>
            </a:extLst>
          </p:cNvPr>
          <p:cNvSpPr/>
          <p:nvPr/>
        </p:nvSpPr>
        <p:spPr>
          <a:xfrm>
            <a:off x="3300826" y="240621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35">
            <a:extLst>
              <a:ext uri="{FF2B5EF4-FFF2-40B4-BE49-F238E27FC236}">
                <a16:creationId xmlns:a16="http://schemas.microsoft.com/office/drawing/2014/main" id="{B96AB720-5EDC-62E5-821A-8E2933E38EB2}"/>
              </a:ext>
            </a:extLst>
          </p:cNvPr>
          <p:cNvSpPr/>
          <p:nvPr/>
        </p:nvSpPr>
        <p:spPr>
          <a:xfrm>
            <a:off x="3295400" y="303726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2FE15E48-D8FE-16C5-E084-8BFCAC270A48}"/>
              </a:ext>
            </a:extLst>
          </p:cNvPr>
          <p:cNvSpPr/>
          <p:nvPr/>
        </p:nvSpPr>
        <p:spPr>
          <a:xfrm>
            <a:off x="3290666" y="37037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1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8E5CA-6044-4552-8D45-413F8F58313D}"/>
              </a:ext>
            </a:extLst>
          </p:cNvPr>
          <p:cNvSpPr txBox="1"/>
          <p:nvPr/>
        </p:nvSpPr>
        <p:spPr>
          <a:xfrm>
            <a:off x="1198296" y="1593257"/>
            <a:ext cx="5282715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OBJETIVOS</a:t>
            </a:r>
            <a:endParaRPr lang="en-US" altLang="ko-KR" sz="2800" dirty="0">
              <a:latin typeface="Times New Roman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F261F6-6427-4641-BFE9-DE76EEE225E7}"/>
              </a:ext>
            </a:extLst>
          </p:cNvPr>
          <p:cNvGrpSpPr/>
          <p:nvPr/>
        </p:nvGrpSpPr>
        <p:grpSpPr>
          <a:xfrm>
            <a:off x="911677" y="5146708"/>
            <a:ext cx="578306" cy="578304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3A54A53-5A59-45DE-A230-4BEC492F44FD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83252AA-8714-48BD-9459-32990F86F79F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0FE6CDC-9CF6-48C9-AFD5-A7B955BDFF6B}"/>
              </a:ext>
            </a:extLst>
          </p:cNvPr>
          <p:cNvSpPr/>
          <p:nvPr/>
        </p:nvSpPr>
        <p:spPr>
          <a:xfrm>
            <a:off x="5437115" y="5154328"/>
            <a:ext cx="578306" cy="578304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1097399E-EF3A-BB34-90C9-54A1452071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687" r="96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1492690" y="2685585"/>
            <a:ext cx="53670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Avaliar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viabilidade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técnica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, social 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econômica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1492451" y="3427264"/>
            <a:ext cx="5373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Reduzir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tempo 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busca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evasão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de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pagamento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endParaRPr lang="en-US" altLang="ko-KR" sz="2000" dirty="0">
              <a:cs typeface="Poppins Light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1C08852-C648-4B90-6909-16012ACFEDFA}"/>
              </a:ext>
            </a:extLst>
          </p:cNvPr>
          <p:cNvSpPr txBox="1"/>
          <p:nvPr/>
        </p:nvSpPr>
        <p:spPr>
          <a:xfrm>
            <a:off x="1421330" y="4138463"/>
            <a:ext cx="5373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Propor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sistema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IoT para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monitoramento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de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vagas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2000" dirty="0">
              <a:cs typeface="Poppins Light"/>
            </a:endParaRP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2A9BAEEE-5890-8399-1FE3-F9A630FAAE4B}"/>
              </a:ext>
            </a:extLst>
          </p:cNvPr>
          <p:cNvSpPr/>
          <p:nvPr/>
        </p:nvSpPr>
        <p:spPr>
          <a:xfrm>
            <a:off x="903066" y="269069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직사각형 35">
            <a:extLst>
              <a:ext uri="{FF2B5EF4-FFF2-40B4-BE49-F238E27FC236}">
                <a16:creationId xmlns:a16="http://schemas.microsoft.com/office/drawing/2014/main" id="{59DB83EA-E5BE-5C12-2BBE-4DB356BD0E4D}"/>
              </a:ext>
            </a:extLst>
          </p:cNvPr>
          <p:cNvSpPr/>
          <p:nvPr/>
        </p:nvSpPr>
        <p:spPr>
          <a:xfrm>
            <a:off x="907800" y="34335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562E3294-9B8E-AAD7-5D1E-9A7F608F1046}"/>
              </a:ext>
            </a:extLst>
          </p:cNvPr>
          <p:cNvSpPr/>
          <p:nvPr/>
        </p:nvSpPr>
        <p:spPr>
          <a:xfrm>
            <a:off x="903066" y="41406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" name="그래픽 468">
            <a:extLst>
              <a:ext uri="{FF2B5EF4-FFF2-40B4-BE49-F238E27FC236}">
                <a16:creationId xmlns:a16="http://schemas.microsoft.com/office/drawing/2014/main" id="{B129F1DF-922D-4C3B-9626-F95B1BDF9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297" y="5156580"/>
            <a:ext cx="579892" cy="5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2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Parquímetro ao lado de carro&#10;&#10;O conteúdo gerado por IA pode estar incorreto.">
            <a:extLst>
              <a:ext uri="{FF2B5EF4-FFF2-40B4-BE49-F238E27FC236}">
                <a16:creationId xmlns:a16="http://schemas.microsoft.com/office/drawing/2014/main" id="{402C3396-9433-3DC9-B63C-20299E9463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770" r="16770"/>
          <a:stretch/>
        </p:blipFill>
        <p:spPr>
          <a:xfrm>
            <a:off x="2486025" y="4674235"/>
            <a:ext cx="1976438" cy="1974850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pic>
        <p:nvPicPr>
          <p:cNvPr id="33" name="Espaço Reservado para Imagem 32" descr="Uma imagem contendo ao ar livre, edifício, carro, caminhão&#10;&#10;O conteúdo gerado por IA pode estar incorreto.">
            <a:extLst>
              <a:ext uri="{FF2B5EF4-FFF2-40B4-BE49-F238E27FC236}">
                <a16:creationId xmlns:a16="http://schemas.microsoft.com/office/drawing/2014/main" id="{5AC2A565-8871-C7A5-C256-D940EF8CDE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898" r="21898"/>
          <a:stretch/>
        </p:blipFill>
        <p:spPr>
          <a:xfrm>
            <a:off x="5098415" y="4673600"/>
            <a:ext cx="1974850" cy="1976438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pic>
        <p:nvPicPr>
          <p:cNvPr id="34" name="Espaço Reservado para Imagem 33" descr="Placa de sinalização&#10;&#10;O conteúdo gerado por IA pode estar incorreto.">
            <a:extLst>
              <a:ext uri="{FF2B5EF4-FFF2-40B4-BE49-F238E27FC236}">
                <a16:creationId xmlns:a16="http://schemas.microsoft.com/office/drawing/2014/main" id="{591A075C-C512-1EA3-226A-2698AC112F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7718425" y="4673600"/>
            <a:ext cx="1976438" cy="1976438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FC159A9-2663-7545-5D7E-0D2A39FC84F8}"/>
              </a:ext>
            </a:extLst>
          </p:cNvPr>
          <p:cNvSpPr txBox="1"/>
          <p:nvPr/>
        </p:nvSpPr>
        <p:spPr>
          <a:xfrm>
            <a:off x="2486025" y="3540372"/>
            <a:ext cx="208533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bg1"/>
                </a:solidFill>
                <a:latin typeface="Times New Roman"/>
                <a:cs typeface="Times New Roman"/>
              </a:rPr>
              <a:t> sensores + tarifação dinâmica</a:t>
            </a:r>
            <a:endParaRPr lang="pt-BR" sz="1800" b="1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15" name="직사각형 44">
            <a:extLst>
              <a:ext uri="{FF2B5EF4-FFF2-40B4-BE49-F238E27FC236}">
                <a16:creationId xmlns:a16="http://schemas.microsoft.com/office/drawing/2014/main" id="{4B3C7FAE-D86C-439D-E8F4-BACEA2C84DDB}"/>
              </a:ext>
            </a:extLst>
          </p:cNvPr>
          <p:cNvSpPr/>
          <p:nvPr/>
        </p:nvSpPr>
        <p:spPr>
          <a:xfrm>
            <a:off x="2487596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SFpark</a:t>
            </a:r>
            <a:r>
              <a:rPr lang="en-US" altLang="ko-KR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(EUA)</a:t>
            </a:r>
          </a:p>
        </p:txBody>
      </p:sp>
      <p:sp>
        <p:nvSpPr>
          <p:cNvPr id="17" name="직사각형 45">
            <a:extLst>
              <a:ext uri="{FF2B5EF4-FFF2-40B4-BE49-F238E27FC236}">
                <a16:creationId xmlns:a16="http://schemas.microsoft.com/office/drawing/2014/main" id="{D134960B-BD72-29F2-B5A8-51BC14EBD42A}"/>
              </a:ext>
            </a:extLst>
          </p:cNvPr>
          <p:cNvSpPr/>
          <p:nvPr/>
        </p:nvSpPr>
        <p:spPr>
          <a:xfrm>
            <a:off x="2487596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338711D4-96B9-8898-09B1-22146F26CFF9}"/>
              </a:ext>
            </a:extLst>
          </p:cNvPr>
          <p:cNvSpPr txBox="1"/>
          <p:nvPr/>
        </p:nvSpPr>
        <p:spPr>
          <a:xfrm>
            <a:off x="4976246" y="3307176"/>
            <a:ext cx="222989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sensores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integrados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a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plataforma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urbana</a:t>
            </a:r>
            <a:endParaRPr lang="en-US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1" name="직사각형 47">
            <a:extLst>
              <a:ext uri="{FF2B5EF4-FFF2-40B4-BE49-F238E27FC236}">
                <a16:creationId xmlns:a16="http://schemas.microsoft.com/office/drawing/2014/main" id="{C6FEA6D6-FB16-AF10-2BD4-021AEFD34375}"/>
              </a:ext>
            </a:extLst>
          </p:cNvPr>
          <p:cNvSpPr/>
          <p:nvPr/>
        </p:nvSpPr>
        <p:spPr>
          <a:xfrm>
            <a:off x="4976245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Barcelona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직사각형 48">
            <a:extLst>
              <a:ext uri="{FF2B5EF4-FFF2-40B4-BE49-F238E27FC236}">
                <a16:creationId xmlns:a16="http://schemas.microsoft.com/office/drawing/2014/main" id="{F08DC9DE-5C2D-02B8-DDE7-662C286F5B20}"/>
              </a:ext>
            </a:extLst>
          </p:cNvPr>
          <p:cNvSpPr/>
          <p:nvPr/>
        </p:nvSpPr>
        <p:spPr>
          <a:xfrm>
            <a:off x="4976245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25" name="TextBox 49">
            <a:extLst>
              <a:ext uri="{FF2B5EF4-FFF2-40B4-BE49-F238E27FC236}">
                <a16:creationId xmlns:a16="http://schemas.microsoft.com/office/drawing/2014/main" id="{46F45ACC-555C-D15E-3089-985236621113}"/>
              </a:ext>
            </a:extLst>
          </p:cNvPr>
          <p:cNvSpPr txBox="1"/>
          <p:nvPr/>
        </p:nvSpPr>
        <p:spPr>
          <a:xfrm>
            <a:off x="7464895" y="3307176"/>
            <a:ext cx="2548535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sem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sensoriamento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físico</a:t>
            </a:r>
            <a:endParaRPr lang="en-US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7" name="직사각형 50">
            <a:extLst>
              <a:ext uri="{FF2B5EF4-FFF2-40B4-BE49-F238E27FC236}">
                <a16:creationId xmlns:a16="http://schemas.microsoft.com/office/drawing/2014/main" id="{EA5A9484-357E-903A-5582-284C0A72F376}"/>
              </a:ext>
            </a:extLst>
          </p:cNvPr>
          <p:cNvSpPr/>
          <p:nvPr/>
        </p:nvSpPr>
        <p:spPr>
          <a:xfrm>
            <a:off x="7464894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Zona Azul(SP) </a:t>
            </a:r>
          </a:p>
        </p:txBody>
      </p:sp>
      <p:sp>
        <p:nvSpPr>
          <p:cNvPr id="29" name="직사각형 51">
            <a:extLst>
              <a:ext uri="{FF2B5EF4-FFF2-40B4-BE49-F238E27FC236}">
                <a16:creationId xmlns:a16="http://schemas.microsoft.com/office/drawing/2014/main" id="{90725856-60CA-27D1-8EC6-E88E0C9EFF3F}"/>
              </a:ext>
            </a:extLst>
          </p:cNvPr>
          <p:cNvSpPr/>
          <p:nvPr/>
        </p:nvSpPr>
        <p:spPr>
          <a:xfrm>
            <a:off x="7464894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1A2730E-BEAF-0E25-D754-CBA007B0ECF9}"/>
              </a:ext>
            </a:extLst>
          </p:cNvPr>
          <p:cNvSpPr txBox="1"/>
          <p:nvPr/>
        </p:nvSpPr>
        <p:spPr>
          <a:xfrm>
            <a:off x="2006598" y="1477968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SOLUÇÕES EXISTENTES</a:t>
            </a:r>
            <a:endParaRPr lang="en-US" altLang="ko-KR" sz="2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14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B35E7D4-F703-4B77-AF90-3B4DF376C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4" name="Espaço Reservado para 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2D0BAE0-8A3F-9875-4BE6-F1E755DF83F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9149" t="2340" r="42340" b="-2340"/>
          <a:stretch>
            <a:fillRect/>
          </a:stretch>
        </p:blipFill>
        <p:spPr>
          <a:xfrm>
            <a:off x="7675032" y="1219200"/>
            <a:ext cx="2146079" cy="4423551"/>
          </a:xfrm>
          <a:prstGeom prst="roundRect">
            <a:avLst>
              <a:gd name="adj" fmla="val 13697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82CAF-BB7C-44EE-8F3A-8342CA728D44}"/>
              </a:ext>
            </a:extLst>
          </p:cNvPr>
          <p:cNvSpPr txBox="1"/>
          <p:nvPr/>
        </p:nvSpPr>
        <p:spPr>
          <a:xfrm>
            <a:off x="1352349" y="1886515"/>
            <a:ext cx="4572001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SP-Vaga Inteligente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CA8637-059B-4385-96F7-6E91ADB88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CEC95DC1-AD66-57BC-2340-51B25B44B2D3}"/>
              </a:ext>
            </a:extLst>
          </p:cNvPr>
          <p:cNvSpPr txBox="1"/>
          <p:nvPr/>
        </p:nvSpPr>
        <p:spPr>
          <a:xfrm>
            <a:off x="1352348" y="2872442"/>
            <a:ext cx="457200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Sensores geomagnéticos embutidos no solo.</a:t>
            </a: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B0F486A6-A88E-F3A2-715A-E2D9A4C3A0B0}"/>
              </a:ext>
            </a:extLst>
          </p:cNvPr>
          <p:cNvSpPr txBox="1"/>
          <p:nvPr/>
        </p:nvSpPr>
        <p:spPr>
          <a:xfrm>
            <a:off x="1352349" y="3427479"/>
            <a:ext cx="5056980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Comunicação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NB-IoT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aproveitando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rede cellular.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FE993C1-62D0-B9CE-79BB-F2DDCBFE9064}"/>
              </a:ext>
            </a:extLst>
          </p:cNvPr>
          <p:cNvSpPr txBox="1"/>
          <p:nvPr/>
        </p:nvSpPr>
        <p:spPr>
          <a:xfrm>
            <a:off x="1352348" y="4180071"/>
            <a:ext cx="4990561" cy="1194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Plataforma cloud processa dados e integra  com CAD.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50AEA7D-C503-8A9B-71D8-C823252D9693}"/>
              </a:ext>
            </a:extLst>
          </p:cNvPr>
          <p:cNvSpPr txBox="1"/>
          <p:nvPr/>
        </p:nvSpPr>
        <p:spPr>
          <a:xfrm>
            <a:off x="1389978" y="4942071"/>
            <a:ext cx="4496742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Apps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mostram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vagas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livres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em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tempo real.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E26477BA-49B2-823C-407B-037C34178AA4}"/>
              </a:ext>
            </a:extLst>
          </p:cNvPr>
          <p:cNvSpPr txBox="1"/>
          <p:nvPr/>
        </p:nvSpPr>
        <p:spPr>
          <a:xfrm>
            <a:off x="1427608" y="5572368"/>
            <a:ext cx="4496742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Fiscalização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automática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evasão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36EB17-2612-49F0-9B6B-368A711E0F46}"/>
              </a:ext>
            </a:extLst>
          </p:cNvPr>
          <p:cNvSpPr/>
          <p:nvPr/>
        </p:nvSpPr>
        <p:spPr>
          <a:xfrm>
            <a:off x="790220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376A5-712D-415B-860E-015E72E75CEA}"/>
              </a:ext>
            </a:extLst>
          </p:cNvPr>
          <p:cNvGrpSpPr/>
          <p:nvPr/>
        </p:nvGrpSpPr>
        <p:grpSpPr>
          <a:xfrm>
            <a:off x="9791138" y="3438439"/>
            <a:ext cx="615100" cy="60428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8198EC8-44C3-43AF-B09C-4F7495A953D5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786CB5D-AF12-40DB-AEC1-DAA3262447A3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D6ABC49-76C9-4374-A04E-7CCBD3E2B121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79156CC-50D6-415E-82B3-26C578AD324D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E854496-E614-4977-A478-5ECEDA46F1EE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687AB0E-FB2F-4783-99FC-1253B9A99255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7E602AE-2673-43F0-83B3-AEBC19E38792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C1549F2-ACF8-4544-A2B2-2D612AB9EA92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03A52D-DB1B-4616-91EE-17F0E8180EE0}"/>
              </a:ext>
            </a:extLst>
          </p:cNvPr>
          <p:cNvSpPr txBox="1"/>
          <p:nvPr/>
        </p:nvSpPr>
        <p:spPr>
          <a:xfrm>
            <a:off x="1010270" y="5011233"/>
            <a:ext cx="22609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Sensores magnéticos + radar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70E53-274E-4FE9-ACC1-30B47D5F840B}"/>
              </a:ext>
            </a:extLst>
          </p:cNvPr>
          <p:cNvSpPr/>
          <p:nvPr/>
        </p:nvSpPr>
        <p:spPr>
          <a:xfrm>
            <a:off x="1000111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Percepção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C2BFE-D5DC-44E2-8D4C-50099FF49837}"/>
              </a:ext>
            </a:extLst>
          </p:cNvPr>
          <p:cNvSpPr/>
          <p:nvPr/>
        </p:nvSpPr>
        <p:spPr>
          <a:xfrm>
            <a:off x="3489141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8C4A36-11B1-4829-8555-85FDD9193059}"/>
              </a:ext>
            </a:extLst>
          </p:cNvPr>
          <p:cNvGrpSpPr/>
          <p:nvPr/>
        </p:nvGrpSpPr>
        <p:grpSpPr>
          <a:xfrm>
            <a:off x="4430162" y="3437384"/>
            <a:ext cx="620738" cy="62671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B719A58-21F8-4043-8817-3CC2400BBC50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3ADA2F7-EB1D-42E2-A147-01353FB1C8D4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D1DB76D-A888-4218-B25F-F0CECEDF4C07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BF89047-A604-4FFA-A3E6-D0803DA85711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E4B71ED-B533-4FDF-983D-2B05B5D17EF6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9E26A92-BCFF-4360-9FA0-5AFFB56010F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C6EB8D-2BAB-4D52-914A-1EA24D234EF9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EF88363-EECA-45C3-8860-D2E5F5BD18BA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1069E5-4A4F-4AB9-AAC3-F7769D6C3A5A}"/>
              </a:ext>
            </a:extLst>
          </p:cNvPr>
          <p:cNvSpPr txBox="1"/>
          <p:nvPr/>
        </p:nvSpPr>
        <p:spPr>
          <a:xfrm>
            <a:off x="4209034" y="5041713"/>
            <a:ext cx="20713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NB-IoT</a:t>
            </a:r>
            <a:endParaRPr lang="pt-BR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715E2-4A54-4306-A1A9-CB15B753FBBB}"/>
              </a:ext>
            </a:extLst>
          </p:cNvPr>
          <p:cNvSpPr/>
          <p:nvPr/>
        </p:nvSpPr>
        <p:spPr>
          <a:xfrm>
            <a:off x="3701034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 Rede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FE8F87-CF49-45C1-B71B-BD9169FC4753}"/>
              </a:ext>
            </a:extLst>
          </p:cNvPr>
          <p:cNvSpPr/>
          <p:nvPr/>
        </p:nvSpPr>
        <p:spPr>
          <a:xfrm>
            <a:off x="6188062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0F3DD7-ECD7-42B6-95B0-BE9BA075152A}"/>
              </a:ext>
            </a:extLst>
          </p:cNvPr>
          <p:cNvGrpSpPr/>
          <p:nvPr/>
        </p:nvGrpSpPr>
        <p:grpSpPr>
          <a:xfrm>
            <a:off x="7131896" y="3438392"/>
            <a:ext cx="614072" cy="624700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B3B49E0-5506-43EF-ACFE-48B29A5808DA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E5ED8D0-5E78-45AE-AB93-A148DFE6DF57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4DC1FD-A6CC-436B-9F3F-A4D3012A540E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66A6811-DEC2-428A-9DAF-73BABC2C19C9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E846615-8B3A-4A0B-BC90-9204DD7556B6}"/>
              </a:ext>
            </a:extLst>
          </p:cNvPr>
          <p:cNvSpPr txBox="1"/>
          <p:nvPr/>
        </p:nvSpPr>
        <p:spPr>
          <a:xfrm>
            <a:off x="6401957" y="5041713"/>
            <a:ext cx="2071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cloud + APIs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FA7D44-C91F-4878-8C11-BCEBEBB4BC87}"/>
              </a:ext>
            </a:extLst>
          </p:cNvPr>
          <p:cNvSpPr/>
          <p:nvPr/>
        </p:nvSpPr>
        <p:spPr>
          <a:xfrm>
            <a:off x="6401957" y="4293643"/>
            <a:ext cx="2071378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Processamento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DF3C1F-E035-4A76-B82C-8C2A08C05D21}"/>
              </a:ext>
            </a:extLst>
          </p:cNvPr>
          <p:cNvSpPr/>
          <p:nvPr/>
        </p:nvSpPr>
        <p:spPr>
          <a:xfrm>
            <a:off x="8886984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20D5E5-CE53-47F8-9A73-138CD30513F9}"/>
              </a:ext>
            </a:extLst>
          </p:cNvPr>
          <p:cNvGrpSpPr/>
          <p:nvPr/>
        </p:nvGrpSpPr>
        <p:grpSpPr>
          <a:xfrm>
            <a:off x="1698220" y="3438392"/>
            <a:ext cx="624704" cy="624700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C5E85-48C0-412F-9F55-7C7092D61FFC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A49213C-BB74-489B-B26D-B66AAF52962D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3F7504A-81A7-4184-BFB2-27F3BBCA34E3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207867B-A268-4669-8916-31531BC57635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D4E44AC-0519-4152-B584-F3E3457A2D34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9D51AC-A177-4DA6-8340-1F2B058EE3DE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BAB91CC-07E0-47B1-A8A0-1B99FDFE7C16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1A286D-A49F-4BE2-9072-B196CFBCE38A}"/>
              </a:ext>
            </a:extLst>
          </p:cNvPr>
          <p:cNvSpPr txBox="1"/>
          <p:nvPr/>
        </p:nvSpPr>
        <p:spPr>
          <a:xfrm>
            <a:off x="9102884" y="5092513"/>
            <a:ext cx="20713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Motorista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fiscalização</a:t>
            </a:r>
            <a:endParaRPr lang="pt-BR" altLang="ko-KR" dirty="0" err="1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ECBDA4-E6F8-4C9C-B4FE-543B284F0CFA}"/>
              </a:ext>
            </a:extLst>
          </p:cNvPr>
          <p:cNvSpPr/>
          <p:nvPr/>
        </p:nvSpPr>
        <p:spPr>
          <a:xfrm>
            <a:off x="9102884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Aplicação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E417B44-C4C2-4328-B5F0-A2FCE0ECD1B1}"/>
              </a:ext>
            </a:extLst>
          </p:cNvPr>
          <p:cNvSpPr/>
          <p:nvPr/>
        </p:nvSpPr>
        <p:spPr>
          <a:xfrm>
            <a:off x="1699394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E93AB7C-692C-4A0B-9215-C9D92B22A021}"/>
              </a:ext>
            </a:extLst>
          </p:cNvPr>
          <p:cNvSpPr/>
          <p:nvPr/>
        </p:nvSpPr>
        <p:spPr>
          <a:xfrm>
            <a:off x="4398315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C2B6BFF-FD27-436C-BE28-2FCEE6777325}"/>
              </a:ext>
            </a:extLst>
          </p:cNvPr>
          <p:cNvSpPr/>
          <p:nvPr/>
        </p:nvSpPr>
        <p:spPr>
          <a:xfrm>
            <a:off x="7097236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F2F98D7-9312-407F-BC88-279327F328C3}"/>
              </a:ext>
            </a:extLst>
          </p:cNvPr>
          <p:cNvSpPr/>
          <p:nvPr/>
        </p:nvSpPr>
        <p:spPr>
          <a:xfrm>
            <a:off x="9796158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2DD3CD-62D9-42A6-83FB-FC9B8843256F}"/>
              </a:ext>
            </a:extLst>
          </p:cNvPr>
          <p:cNvSpPr txBox="1"/>
          <p:nvPr/>
        </p:nvSpPr>
        <p:spPr>
          <a:xfrm>
            <a:off x="2998843" y="711105"/>
            <a:ext cx="6194314" cy="125509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  <a:latin typeface="Times New Roman"/>
                <a:cs typeface="Times New Roman"/>
              </a:rPr>
              <a:t>Arquitetura da Solução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2198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solidFill>
            <a:schemeClr val="bg1"/>
          </a:solidFill>
        </a:ln>
        <a:effectLst/>
      </a:spPr>
      <a:bodyPr wrap="square" rtlCol="0" anchor="ctr" anchorCtr="0">
        <a:spAutoFit/>
      </a:bodyPr>
      <a:lstStyle>
        <a:defPPr algn="ctr">
          <a:defRPr sz="2400" b="0"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390</Words>
  <Application>Microsoft Office PowerPoint</Application>
  <PresentationFormat>Widescreen</PresentationFormat>
  <Paragraphs>101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Poppins SemiBold</vt:lpstr>
      <vt:lpstr>Arial</vt:lpstr>
      <vt:lpstr>Calibri</vt:lpstr>
      <vt:lpstr>Arial Black</vt:lpstr>
      <vt:lpstr>맑은 고딕</vt:lpstr>
      <vt:lpstr>Arial Unicode MS</vt:lpstr>
      <vt:lpstr>Arial,Sans-Serif</vt:lpstr>
      <vt:lpstr>Poppins Light</vt:lpstr>
      <vt:lpstr>Times New Roman</vt:lpstr>
      <vt:lpstr>PPTMON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Vitor Rodrigues Freitas dos Santos</cp:lastModifiedBy>
  <cp:revision>638</cp:revision>
  <dcterms:created xsi:type="dcterms:W3CDTF">2019-04-06T05:20:47Z</dcterms:created>
  <dcterms:modified xsi:type="dcterms:W3CDTF">2025-11-27T00:34:58Z</dcterms:modified>
</cp:coreProperties>
</file>